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69" r:id="rId2"/>
    <p:sldId id="266" r:id="rId3"/>
    <p:sldId id="263" r:id="rId4"/>
    <p:sldId id="270" r:id="rId5"/>
    <p:sldId id="262" r:id="rId6"/>
    <p:sldId id="260" r:id="rId7"/>
    <p:sldId id="257" r:id="rId8"/>
    <p:sldId id="258" r:id="rId9"/>
    <p:sldId id="273" r:id="rId10"/>
    <p:sldId id="275" r:id="rId11"/>
    <p:sldId id="271" r:id="rId12"/>
    <p:sldId id="272" r:id="rId13"/>
    <p:sldId id="259" r:id="rId14"/>
    <p:sldId id="267" r:id="rId15"/>
    <p:sldId id="268" r:id="rId16"/>
    <p:sldId id="276" r:id="rId17"/>
    <p:sldId id="277" r:id="rId18"/>
    <p:sldId id="278" r:id="rId19"/>
    <p:sldId id="279" r:id="rId20"/>
    <p:sldId id="281" r:id="rId21"/>
    <p:sldId id="282" r:id="rId22"/>
    <p:sldId id="283" r:id="rId23"/>
  </p:sldIdLst>
  <p:sldSz cx="9144000" cy="6858000" type="screen4x3"/>
  <p:notesSz cx="6742113" cy="9874250"/>
  <p:custShowLst>
    <p:custShow name="Apresentação personalizada 1" id="0">
      <p:sldLst>
        <p:sld r:id="rId3"/>
        <p:sld r:id="rId4"/>
      </p:sldLst>
    </p:custShow>
  </p:custShow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4821"/>
    <a:srgbClr val="003618"/>
    <a:srgbClr val="77370B"/>
    <a:srgbClr val="5C8F3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485" autoAdjust="0"/>
    <p:restoredTop sz="94624" autoAdjust="0"/>
  </p:normalViewPr>
  <p:slideViewPr>
    <p:cSldViewPr>
      <p:cViewPr>
        <p:scale>
          <a:sx n="66" d="100"/>
          <a:sy n="66" d="100"/>
        </p:scale>
        <p:origin x="-166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198C072-05AD-23FD-FCFF-90A765B6B9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AA4F4E43-3D65-5359-7BC2-E8A1131C96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2F3B8D63-E11C-DE5F-4CFC-062682C25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BAF5-8721-4170-97B1-7E5429600722}" type="datetimeFigureOut">
              <a:rPr lang="pt-BR" smtClean="0"/>
              <a:pPr/>
              <a:t>19/01/2026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210D5E70-123D-AAC6-1A56-374565284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44FE9709-2E9B-485B-E9E1-CDD135ED2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C538-AE7D-4584-8E27-669D162DC4E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56454084"/>
      </p:ext>
    </p:extLst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624071-1FEE-B335-CC09-1639EC3DD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B579A1C9-304E-EE09-C988-25C6C1B15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45908762-46DA-C244-A623-A70DBCACE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BAF5-8721-4170-97B1-7E5429600722}" type="datetimeFigureOut">
              <a:rPr lang="pt-BR" smtClean="0"/>
              <a:pPr/>
              <a:t>19/01/2026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ECBFAE38-5C49-16AE-6B68-9A74F3B19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D6CF8CA-FA8D-E383-6524-EA65C96EA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C538-AE7D-4584-8E27-669D162DC4E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24396107"/>
      </p:ext>
    </p:extLst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E678B89-48A7-2FF3-22AD-C66E83F6A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BA54CA64-00D7-DEDC-B157-6509BD9E2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E4A4073-5F8C-57DA-0538-4ABF0E6EE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BAF5-8721-4170-97B1-7E5429600722}" type="datetimeFigureOut">
              <a:rPr lang="pt-BR" smtClean="0"/>
              <a:pPr/>
              <a:t>19/01/2026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DC8E4A1-1287-B5EE-EE96-88749B914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C7477754-C54C-B5A7-E23D-8A48D23EF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C538-AE7D-4584-8E27-669D162DC4E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311277670"/>
      </p:ext>
    </p:extLst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BF393E3-0372-F63B-9A35-F6058C3EF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14E39404-F35D-BDFB-AC8C-3E45457C6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A71C90C6-FAE4-B60B-E27B-55969B619D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8FCA1232-3C77-FA46-F8F7-2D6FC7B6D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BAF5-8721-4170-97B1-7E5429600722}" type="datetimeFigureOut">
              <a:rPr lang="pt-BR" smtClean="0"/>
              <a:pPr/>
              <a:t>19/01/2026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8A99C76B-F1CB-2758-4E34-01BB05081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C3691D1A-9ED3-84FE-F75B-DE432573B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C538-AE7D-4584-8E27-669D162DC4E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89437797"/>
      </p:ext>
    </p:extLst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53E1DD-395C-35FB-847B-AF3CB48B9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D7E59770-DDA9-2F6A-0375-025D80797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1385C007-10F6-00F8-CD2C-DCCA9C6E9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1DE46666-35DB-55BB-BF41-5EACF79431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0E85317F-D7E4-2AB5-C5DA-3EAA79CFFD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93510996-293C-30E0-EF97-79DA1C2B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BAF5-8721-4170-97B1-7E5429600722}" type="datetimeFigureOut">
              <a:rPr lang="pt-BR" smtClean="0"/>
              <a:pPr/>
              <a:t>19/01/2026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5A596AB0-D86B-4FF3-4B46-5F2091723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85FE0BDA-B463-8DD3-6E3D-347D9F001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C538-AE7D-4584-8E27-669D162DC4E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338075543"/>
      </p:ext>
    </p:extLst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07C11C9-36B6-1E1D-07D8-DE41EFF40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8668CBD0-8AFF-B685-18B6-3DC2B0650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BAF5-8721-4170-97B1-7E5429600722}" type="datetimeFigureOut">
              <a:rPr lang="pt-BR" smtClean="0"/>
              <a:pPr/>
              <a:t>19/01/2026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A910050F-D12D-C453-86BD-56A7B0D3B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5FC5F9DD-8346-2362-5229-3F5889EA4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C538-AE7D-4584-8E27-669D162DC4E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069386719"/>
      </p:ext>
    </p:extLst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5AABEBEB-1A46-30EE-6309-673638077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BAF5-8721-4170-97B1-7E5429600722}" type="datetimeFigureOut">
              <a:rPr lang="pt-BR" smtClean="0"/>
              <a:pPr/>
              <a:t>19/01/2026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D5FC4AB3-1A98-1B67-FBF2-2294E2B3B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08FAA733-AB43-0247-61DA-706650344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C538-AE7D-4584-8E27-669D162DC4E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44897030"/>
      </p:ext>
    </p:extLst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5D9738-229A-DA22-6426-993703187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06341AC3-8893-3F33-A0E6-8339B6AA4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8561138C-945D-28FE-C61E-64636B2CBF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65B10390-C690-2D48-EC7A-DDE29E936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BAF5-8721-4170-97B1-7E5429600722}" type="datetimeFigureOut">
              <a:rPr lang="pt-BR" smtClean="0"/>
              <a:pPr/>
              <a:t>19/01/2026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19FD0F80-311E-71C4-AB8E-5B5193CD3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447B1442-5664-D949-2C7D-A524BBBBE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C538-AE7D-4584-8E27-669D162DC4E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23315878"/>
      </p:ext>
    </p:extLst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B70D423-8EB9-2B02-2CCE-1C4EFF708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2D138DAE-3C11-85BF-7CE9-C4ACE5968C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B2C8572E-6655-98C9-14FC-E10BE4DD3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6346E21C-13F1-6EFA-6D76-C64C365F1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BAF5-8721-4170-97B1-7E5429600722}" type="datetimeFigureOut">
              <a:rPr lang="pt-BR" smtClean="0"/>
              <a:pPr/>
              <a:t>19/01/2026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090BB67-9E58-9995-C0DF-A8A90B9AF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BAFB11E7-B635-536E-BAED-C1DB22B89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C538-AE7D-4584-8E27-669D162DC4E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33039512"/>
      </p:ext>
    </p:extLst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02907F0-C8EA-A008-FA31-195923CF4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F809CD65-F018-DF00-A503-A3CCF149E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FA111B56-5056-FDDD-8C64-8BAC7FE4E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BAF5-8721-4170-97B1-7E5429600722}" type="datetimeFigureOut">
              <a:rPr lang="pt-BR" smtClean="0"/>
              <a:pPr/>
              <a:t>19/01/2026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44EDC48D-F7AD-1242-B69A-0047D3C72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0E5EBA62-B833-F9E1-500F-EE270C7C0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C538-AE7D-4584-8E27-669D162DC4E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369088451"/>
      </p:ext>
    </p:extLst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7B1CDD8C-4B0F-5D3B-2703-497073C524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CC565DC3-8054-AF2B-0000-C6F60EAA02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6CE4FA80-73AA-E69F-BCB4-62BE86450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BAF5-8721-4170-97B1-7E5429600722}" type="datetimeFigureOut">
              <a:rPr lang="pt-BR" smtClean="0"/>
              <a:pPr/>
              <a:t>19/01/2026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E347CFC6-05A8-F278-E76D-0F542BEB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90A1E6B-E5A3-B661-181E-A0A2EFA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C538-AE7D-4584-8E27-669D162DC4E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91803627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A69B5A01-84D6-A118-9D17-D54CC37D3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A805AE35-2922-08F5-4D4C-6DE06C12D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C0196BAB-0E93-A6DB-C305-4FE78C6138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BBAF5-8721-4170-97B1-7E5429600722}" type="datetimeFigureOut">
              <a:rPr lang="pt-BR" smtClean="0"/>
              <a:pPr/>
              <a:t>19/01/2026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4354C59A-720E-7C98-DC2C-2C0A2A29D0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29DA3080-BEBF-C909-6D04-E5FA1C934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EC538-AE7D-4584-8E27-669D162DC4E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398847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>
    <p:dissolv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470F4FB-ED2E-DB6C-1A8B-9F6CD262B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TORN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9376" cy="521495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0" y="5286389"/>
            <a:ext cx="92029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0" b="1" dirty="0" smtClean="0">
                <a:solidFill>
                  <a:srgbClr val="002060"/>
                </a:solidFill>
                <a:latin typeface="A Love of Thunder" pitchFamily="2" charset="0"/>
              </a:rPr>
              <a:t>BEM-VINDOS!</a:t>
            </a:r>
            <a:endParaRPr lang="pt-BR" sz="9000" b="1" dirty="0">
              <a:solidFill>
                <a:srgbClr val="002060"/>
              </a:solidFill>
              <a:latin typeface="A Love of Thund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00380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ACD8B63-3F53-DDF0-C472-3EDB732BC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501ECB44-BF02-4EA2-FAC7-9D16985475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B3C1CB0-A54F-0450-31F5-7E26EAD22C98}"/>
              </a:ext>
            </a:extLst>
          </p:cNvPr>
          <p:cNvSpPr txBox="1"/>
          <p:nvPr/>
        </p:nvSpPr>
        <p:spPr>
          <a:xfrm>
            <a:off x="899592" y="1124744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002060"/>
                </a:solidFill>
                <a:latin typeface="Arial Black" panose="020B0A04020102020204" pitchFamily="34" charset="0"/>
              </a:rPr>
              <a:t>A ESCOLA QUE QUEREMOS</a:t>
            </a:r>
            <a:endParaRPr lang="pt-BR" sz="4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8DFD1F1C-5B5F-4B62-3EE5-E4BB782FFA3B}"/>
              </a:ext>
            </a:extLst>
          </p:cNvPr>
          <p:cNvSpPr txBox="1"/>
          <p:nvPr/>
        </p:nvSpPr>
        <p:spPr>
          <a:xfrm>
            <a:off x="1714480" y="2492896"/>
            <a:ext cx="629110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Quero uma escola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Que cante a democracia,</a:t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Resgate a cidadania</a:t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Dando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voz a quem não tem...</a:t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6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1BE693B-C1BB-C4B7-8644-FD67DF3A8F18}"/>
              </a:ext>
            </a:extLst>
          </p:cNvPr>
          <p:cNvSpPr txBox="1"/>
          <p:nvPr/>
        </p:nvSpPr>
        <p:spPr>
          <a:xfrm>
            <a:off x="6997886" y="1967859"/>
            <a:ext cx="1728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Silvio Genro</a:t>
            </a:r>
          </a:p>
        </p:txBody>
      </p:sp>
    </p:spTree>
    <p:extLst>
      <p:ext uri="{BB962C8B-B14F-4D97-AF65-F5344CB8AC3E}">
        <p14:creationId xmlns:p14="http://schemas.microsoft.com/office/powerpoint/2010/main" xmlns="" val="294455451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AB95B61-75A8-BEC4-CC2B-39A706078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09A4B473-41B9-2821-627A-A80FA82861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8851FFF4-1F49-AD9E-E128-8E394258759A}"/>
              </a:ext>
            </a:extLst>
          </p:cNvPr>
          <p:cNvSpPr txBox="1"/>
          <p:nvPr/>
        </p:nvSpPr>
        <p:spPr>
          <a:xfrm>
            <a:off x="2143108" y="1428736"/>
            <a:ext cx="57606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Uma escola que partilhe</a:t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frutos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da educação,</a:t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Que conquiste corações</a:t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consciências também!</a:t>
            </a:r>
          </a:p>
        </p:txBody>
      </p:sp>
    </p:spTree>
    <p:extLst>
      <p:ext uri="{BB962C8B-B14F-4D97-AF65-F5344CB8AC3E}">
        <p14:creationId xmlns:p14="http://schemas.microsoft.com/office/powerpoint/2010/main" xmlns="" val="274079449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36B1F7-79A4-2409-8211-5A8212849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7552AC95-0BCE-2695-D759-EEF2879967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0EF60F20-C2A1-584C-2B2A-0EDBCCCAA616}"/>
              </a:ext>
            </a:extLst>
          </p:cNvPr>
          <p:cNvSpPr txBox="1"/>
          <p:nvPr/>
        </p:nvSpPr>
        <p:spPr>
          <a:xfrm>
            <a:off x="2088426" y="1166842"/>
            <a:ext cx="61983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Quero uma escola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Que cative a criança</a:t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quem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cultiva flor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0EF60F20-C2A1-584C-2B2A-0EDBCCCAA616}"/>
              </a:ext>
            </a:extLst>
          </p:cNvPr>
          <p:cNvSpPr txBox="1"/>
          <p:nvPr/>
        </p:nvSpPr>
        <p:spPr>
          <a:xfrm>
            <a:off x="2088426" y="3571876"/>
            <a:ext cx="61983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Uma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escola que abraça</a:t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Nosso sonho, com carinho,</a:t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Que multiplique caminhos</a:t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No aprendizado do amor!</a:t>
            </a:r>
          </a:p>
        </p:txBody>
      </p:sp>
    </p:spTree>
    <p:extLst>
      <p:ext uri="{BB962C8B-B14F-4D97-AF65-F5344CB8AC3E}">
        <p14:creationId xmlns:p14="http://schemas.microsoft.com/office/powerpoint/2010/main" xmlns="" val="42589793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7C3673C-0DCF-AE86-8863-F2FFE0153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82B9AA8F-7918-065F-ED5D-21EF290D16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F532B992-5F2B-0768-19BA-0B38E8FC2FBD}"/>
              </a:ext>
            </a:extLst>
          </p:cNvPr>
          <p:cNvSpPr txBox="1"/>
          <p:nvPr/>
        </p:nvSpPr>
        <p:spPr>
          <a:xfrm>
            <a:off x="2357422" y="642918"/>
            <a:ext cx="64807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Quero uma escola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Que mostre um rumo seguro</a:t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Semeie estrela no escuro</a:t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 libertação...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BDC04BE1-5F1E-C5EA-8B92-012D239E3CCF}"/>
              </a:ext>
            </a:extLst>
          </p:cNvPr>
          <p:cNvSpPr txBox="1"/>
          <p:nvPr/>
        </p:nvSpPr>
        <p:spPr>
          <a:xfrm>
            <a:off x="2357422" y="3643314"/>
            <a:ext cx="59766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Uma escola que devolva</a:t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A alegria esquecida</a:t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Que reinvente a vida</a:t>
            </a:r>
            <a:b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Plena de participação!</a:t>
            </a:r>
          </a:p>
        </p:txBody>
      </p:sp>
    </p:spTree>
    <p:extLst>
      <p:ext uri="{BB962C8B-B14F-4D97-AF65-F5344CB8AC3E}">
        <p14:creationId xmlns:p14="http://schemas.microsoft.com/office/powerpoint/2010/main" xmlns="" val="275354183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BF0EF6C-45E8-0714-2EDD-335D1F3E5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7E8F78F5-7B0E-682A-FD2B-C7170F1EE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m 4" descr="JP26 Logo 1 00.png">
            <a:extLst>
              <a:ext uri="{FF2B5EF4-FFF2-40B4-BE49-F238E27FC236}">
                <a16:creationId xmlns:a16="http://schemas.microsoft.com/office/drawing/2014/main" xmlns="" id="{718BC40B-167B-903C-086C-592F2AD0A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796" y="642918"/>
            <a:ext cx="7762170" cy="484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41208255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13EDBDD8-E512-32A1-4006-3AAF272532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" y="-20362"/>
            <a:ext cx="9144000" cy="6878362"/>
          </a:xfrm>
          <a:prstGeom prst="rect">
            <a:avLst/>
          </a:prstGeom>
        </p:spPr>
      </p:pic>
      <p:pic>
        <p:nvPicPr>
          <p:cNvPr id="4" name="Imagem 3" descr="Sem título-1.png"/>
          <p:cNvPicPr>
            <a:picLocks noChangeAspect="1"/>
          </p:cNvPicPr>
          <p:nvPr/>
        </p:nvPicPr>
        <p:blipFill>
          <a:blip r:embed="rId3"/>
          <a:srcRect b="39286"/>
          <a:stretch>
            <a:fillRect/>
          </a:stretch>
        </p:blipFill>
        <p:spPr>
          <a:xfrm>
            <a:off x="596889" y="1785926"/>
            <a:ext cx="8262381" cy="1357322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787172" y="714356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latin typeface="Arial Rounded MT Bold" pitchFamily="34" charset="0"/>
              </a:rPr>
              <a:t>TEMA:</a:t>
            </a:r>
          </a:p>
        </p:txBody>
      </p:sp>
      <p:pic>
        <p:nvPicPr>
          <p:cNvPr id="6" name="Imagem 5" descr="Sem título-1.png"/>
          <p:cNvPicPr>
            <a:picLocks noChangeAspect="1"/>
          </p:cNvPicPr>
          <p:nvPr/>
        </p:nvPicPr>
        <p:blipFill>
          <a:blip r:embed="rId3"/>
          <a:srcRect t="71429"/>
          <a:stretch>
            <a:fillRect/>
          </a:stretch>
        </p:blipFill>
        <p:spPr>
          <a:xfrm>
            <a:off x="1215404" y="4869160"/>
            <a:ext cx="7190249" cy="571504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3358544" y="3940466"/>
            <a:ext cx="33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latin typeface="Arial Rounded MT Bold" pitchFamily="34" charset="0"/>
              </a:rPr>
              <a:t>PERÍODO:</a:t>
            </a:r>
          </a:p>
        </p:txBody>
      </p:sp>
      <p:pic>
        <p:nvPicPr>
          <p:cNvPr id="8" name="Imagem 7" descr="JP26 Logo 1 00.png"/>
          <p:cNvPicPr>
            <a:picLocks noChangeAspect="1"/>
          </p:cNvPicPr>
          <p:nvPr/>
        </p:nvPicPr>
        <p:blipFill>
          <a:blip r:embed="rId4" cstate="print"/>
          <a:srcRect l="24964" r="25107" b="53333"/>
          <a:stretch>
            <a:fillRect/>
          </a:stretch>
        </p:blipFill>
        <p:spPr>
          <a:xfrm>
            <a:off x="224488" y="176708"/>
            <a:ext cx="1836975" cy="1071569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7434DDE2-029F-151A-A059-9DD7A4368C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58" y="-20362"/>
            <a:ext cx="9144000" cy="6878362"/>
          </a:xfrm>
          <a:prstGeom prst="rect">
            <a:avLst/>
          </a:prstGeom>
        </p:spPr>
      </p:pic>
      <p:pic>
        <p:nvPicPr>
          <p:cNvPr id="7" name="Imagem 6" descr="JP26 Logo 1 00.png">
            <a:extLst>
              <a:ext uri="{FF2B5EF4-FFF2-40B4-BE49-F238E27FC236}">
                <a16:creationId xmlns:a16="http://schemas.microsoft.com/office/drawing/2014/main" xmlns="" id="{6C3E70CB-9834-6A7F-8E71-BC6BF1AB79E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24964" r="25107" b="53333"/>
          <a:stretch>
            <a:fillRect/>
          </a:stretch>
        </p:blipFill>
        <p:spPr>
          <a:xfrm>
            <a:off x="224488" y="176708"/>
            <a:ext cx="1836975" cy="1071569"/>
          </a:xfrm>
          <a:prstGeom prst="rect">
            <a:avLst/>
          </a:prstGeom>
        </p:spPr>
      </p:pic>
      <p:pic>
        <p:nvPicPr>
          <p:cNvPr id="5" name="Imagem 4" descr="EDUCAÇÃO INTEGRAL EM TEMPO INTEG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234" y="1938491"/>
            <a:ext cx="7210182" cy="1813339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000100" y="3894707"/>
            <a:ext cx="750099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350" b="1" dirty="0">
                <a:latin typeface="Arial Narrow" pitchFamily="34" charset="0"/>
              </a:rPr>
              <a:t>Lei Municipal nº 335, de 30 de maio de 2025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000100" y="4653136"/>
            <a:ext cx="73581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Institui a Política Municipal de Educação Integral em Tempo Integral no âmbito do Sistema Municipal de Ensino de </a:t>
            </a:r>
            <a:r>
              <a:rPr lang="pt-BR" sz="2400" dirty="0" err="1"/>
              <a:t>Anguera</a:t>
            </a:r>
            <a:r>
              <a:rPr lang="pt-BR" sz="2400" dirty="0"/>
              <a:t> - </a:t>
            </a:r>
            <a:r>
              <a:rPr lang="pt-BR" sz="2400" dirty="0" err="1"/>
              <a:t>Ba</a:t>
            </a:r>
            <a:r>
              <a:rPr lang="pt-BR" sz="2400" dirty="0"/>
              <a:t>, estabelece suas diretrizes, e dá outras providências. </a:t>
            </a:r>
            <a:endParaRPr lang="pt-BR" sz="2400" b="1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DDC53A-2715-A7F5-487C-9A9657460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792AAAC4-F586-E1AA-1839-228E2FC19B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28596" y="1859340"/>
            <a:ext cx="87154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sz="2600" dirty="0" smtClean="0">
                <a:solidFill>
                  <a:srgbClr val="0070C0"/>
                </a:solidFill>
              </a:rPr>
              <a:t> Efetivação da gestão democrática com a participação dos diversos segmentos na organização e no funcionamento educativo da escola;</a:t>
            </a:r>
          </a:p>
          <a:p>
            <a:endParaRPr lang="pt-BR" dirty="0" smtClean="0"/>
          </a:p>
        </p:txBody>
      </p:sp>
      <p:sp>
        <p:nvSpPr>
          <p:cNvPr id="6" name="Retângulo 5"/>
          <p:cNvSpPr/>
          <p:nvPr/>
        </p:nvSpPr>
        <p:spPr>
          <a:xfrm>
            <a:off x="428596" y="3216662"/>
            <a:ext cx="87154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sz="2600" dirty="0" smtClean="0">
                <a:solidFill>
                  <a:srgbClr val="7030A0"/>
                </a:solidFill>
              </a:rPr>
              <a:t> Promoção da formação integral humana, nas dimensões: intelectual, cognitiva, física, emocional, cultural, política, ética, estética, social, dentre outras;</a:t>
            </a:r>
          </a:p>
          <a:p>
            <a:endParaRPr lang="pt-BR" dirty="0" smtClean="0"/>
          </a:p>
        </p:txBody>
      </p:sp>
      <p:sp>
        <p:nvSpPr>
          <p:cNvPr id="8" name="Retângulo 7"/>
          <p:cNvSpPr/>
          <p:nvPr/>
        </p:nvSpPr>
        <p:spPr>
          <a:xfrm>
            <a:off x="428596" y="4545465"/>
            <a:ext cx="871540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sz="2600" dirty="0" smtClean="0">
                <a:solidFill>
                  <a:srgbClr val="FF0000"/>
                </a:solidFill>
              </a:rPr>
              <a:t> Promoção de um currículo escolar interdisciplinar e </a:t>
            </a:r>
            <a:r>
              <a:rPr lang="pt-BR" sz="2600" dirty="0" err="1" smtClean="0">
                <a:solidFill>
                  <a:srgbClr val="FF0000"/>
                </a:solidFill>
              </a:rPr>
              <a:t>transdisciplinar</a:t>
            </a:r>
            <a:r>
              <a:rPr lang="pt-BR" sz="2600" dirty="0" smtClean="0">
                <a:solidFill>
                  <a:srgbClr val="FF0000"/>
                </a:solidFill>
              </a:rPr>
              <a:t>;</a:t>
            </a:r>
          </a:p>
          <a:p>
            <a:endParaRPr lang="pt-BR" dirty="0" smtClean="0"/>
          </a:p>
        </p:txBody>
      </p:sp>
      <p:sp>
        <p:nvSpPr>
          <p:cNvPr id="10" name="Retângulo 9"/>
          <p:cNvSpPr/>
          <p:nvPr/>
        </p:nvSpPr>
        <p:spPr>
          <a:xfrm>
            <a:off x="428596" y="5608282"/>
            <a:ext cx="871540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sz="2600" dirty="0" smtClean="0">
                <a:solidFill>
                  <a:srgbClr val="003618"/>
                </a:solidFill>
              </a:rPr>
              <a:t> Espaços educativos humanizados, integrativos, acolhedores, multidisciplinares e </a:t>
            </a:r>
            <a:r>
              <a:rPr lang="pt-BR" sz="2600" dirty="0" err="1" smtClean="0">
                <a:solidFill>
                  <a:srgbClr val="003618"/>
                </a:solidFill>
              </a:rPr>
              <a:t>intersetoriais</a:t>
            </a:r>
            <a:r>
              <a:rPr lang="pt-BR" sz="2600" dirty="0" smtClean="0">
                <a:solidFill>
                  <a:srgbClr val="003618"/>
                </a:solidFill>
              </a:rPr>
              <a:t>.</a:t>
            </a:r>
            <a:endParaRPr lang="pt-BR" sz="2600" dirty="0">
              <a:solidFill>
                <a:srgbClr val="003618"/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214282" y="214290"/>
            <a:ext cx="8929718" cy="1468433"/>
            <a:chOff x="214282" y="214290"/>
            <a:chExt cx="8929718" cy="1468433"/>
          </a:xfrm>
        </p:grpSpPr>
        <p:sp>
          <p:nvSpPr>
            <p:cNvPr id="4" name="Retângulo 3"/>
            <p:cNvSpPr/>
            <p:nvPr/>
          </p:nvSpPr>
          <p:spPr>
            <a:xfrm>
              <a:off x="214282" y="857232"/>
              <a:ext cx="8929718" cy="754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4250" dirty="0" smtClean="0">
                  <a:solidFill>
                    <a:srgbClr val="77370B"/>
                  </a:solidFill>
                </a:rPr>
                <a:t>CONCEPÇÃO DE </a:t>
              </a:r>
              <a:endParaRPr lang="pt-BR" sz="4250" dirty="0">
                <a:solidFill>
                  <a:srgbClr val="77370B"/>
                </a:solidFill>
              </a:endParaRPr>
            </a:p>
          </p:txBody>
        </p:sp>
        <p:pic>
          <p:nvPicPr>
            <p:cNvPr id="11" name="Imagem 10" descr="EDUCAÇÃO INTEGRAL EM TEMPO INTEGRAL.png"/>
            <p:cNvPicPr>
              <a:picLocks noChangeAspect="1"/>
            </p:cNvPicPr>
            <p:nvPr/>
          </p:nvPicPr>
          <p:blipFill>
            <a:blip r:embed="rId3"/>
            <a:srcRect b="53259"/>
            <a:stretch>
              <a:fillRect/>
            </a:stretch>
          </p:blipFill>
          <p:spPr>
            <a:xfrm>
              <a:off x="3929058" y="1027529"/>
              <a:ext cx="4965964" cy="583756"/>
            </a:xfrm>
            <a:prstGeom prst="rect">
              <a:avLst/>
            </a:prstGeom>
          </p:spPr>
        </p:pic>
        <p:sp>
          <p:nvSpPr>
            <p:cNvPr id="12" name="Retângulo 11"/>
            <p:cNvSpPr/>
            <p:nvPr/>
          </p:nvSpPr>
          <p:spPr>
            <a:xfrm>
              <a:off x="285720" y="1611285"/>
              <a:ext cx="8643998" cy="71438"/>
            </a:xfrm>
            <a:prstGeom prst="rect">
              <a:avLst/>
            </a:prstGeom>
            <a:solidFill>
              <a:srgbClr val="77370B"/>
            </a:solidFill>
            <a:ln>
              <a:solidFill>
                <a:srgbClr val="7737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285720" y="214290"/>
              <a:ext cx="52149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800" b="1" dirty="0" smtClean="0"/>
                <a:t>Lei Nº 335/2025; Artigo 5º, § 1º </a:t>
              </a:r>
              <a:endParaRPr lang="pt-BR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409355585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DDC53A-2715-A7F5-487C-9A9657460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792AAAC4-F586-E1AA-1839-228E2FC19B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85752" y="71414"/>
            <a:ext cx="878684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700" b="1" dirty="0" smtClean="0"/>
              <a:t>TRECHOS DA LEI Nº 335/2025</a:t>
            </a:r>
          </a:p>
          <a:p>
            <a:pPr algn="ctr"/>
            <a:r>
              <a:rPr lang="pt-BR" sz="3300" b="1" dirty="0" smtClean="0"/>
              <a:t>PARA COMPREENSÃO IMEDIATA:</a:t>
            </a:r>
            <a:endParaRPr lang="pt-BR" sz="33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214282" y="1285860"/>
            <a:ext cx="8929718" cy="5847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EDUCAÇÃO INTEGRAL EM TEMPO INTEGRAL</a:t>
            </a:r>
            <a:endParaRPr lang="pt-BR" sz="32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214282" y="2857496"/>
            <a:ext cx="8929718" cy="58477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EDUCAÇÃO INTEGRAL</a:t>
            </a:r>
            <a:endParaRPr lang="pt-BR" sz="3200" b="1" dirty="0"/>
          </a:p>
        </p:txBody>
      </p:sp>
      <p:sp>
        <p:nvSpPr>
          <p:cNvPr id="10" name="CaixaDeTexto 9"/>
          <p:cNvSpPr txBox="1"/>
          <p:nvPr/>
        </p:nvSpPr>
        <p:spPr>
          <a:xfrm>
            <a:off x="214282" y="5500702"/>
            <a:ext cx="8929718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TEMPO INTEGRAL</a:t>
            </a:r>
            <a:endParaRPr lang="pt-BR" sz="3200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285720" y="1928802"/>
            <a:ext cx="871543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pt-BR" sz="2500" dirty="0" smtClean="0"/>
              <a:t> Parágrafo Único do Artigo 1º;</a:t>
            </a:r>
          </a:p>
          <a:p>
            <a:pPr>
              <a:buFont typeface="Wingdings" pitchFamily="2" charset="2"/>
              <a:buChar char="Ø"/>
            </a:pPr>
            <a:r>
              <a:rPr lang="pt-BR" sz="2500" dirty="0" smtClean="0"/>
              <a:t> Artigo 3º.</a:t>
            </a:r>
          </a:p>
          <a:p>
            <a:endParaRPr lang="pt-BR" dirty="0" smtClean="0"/>
          </a:p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214282" y="3430834"/>
            <a:ext cx="8715436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pt-BR" sz="2500" dirty="0" smtClean="0"/>
              <a:t> Inciso I do Artigo 5º;</a:t>
            </a:r>
          </a:p>
          <a:p>
            <a:pPr>
              <a:buFont typeface="Wingdings" pitchFamily="2" charset="2"/>
              <a:buChar char="Ø"/>
            </a:pPr>
            <a:r>
              <a:rPr lang="pt-BR" sz="2500" dirty="0" smtClean="0"/>
              <a:t> Artigo 5º , Parágrafo Único do Artigo 1º;</a:t>
            </a:r>
          </a:p>
          <a:p>
            <a:pPr>
              <a:buFont typeface="Wingdings" pitchFamily="2" charset="2"/>
              <a:buChar char="Ø"/>
            </a:pPr>
            <a:r>
              <a:rPr lang="pt-BR" sz="2500" dirty="0" smtClean="0"/>
              <a:t> § 1º do Artigo 5º;</a:t>
            </a:r>
          </a:p>
          <a:p>
            <a:pPr>
              <a:buFont typeface="Wingdings" pitchFamily="2" charset="2"/>
              <a:buChar char="Ø"/>
            </a:pPr>
            <a:r>
              <a:rPr lang="pt-BR" sz="2500" dirty="0" smtClean="0"/>
              <a:t> § 4º do Artigo 5º;</a:t>
            </a:r>
          </a:p>
          <a:p>
            <a:pPr>
              <a:buFont typeface="Wingdings" pitchFamily="2" charset="2"/>
              <a:buChar char="Ø"/>
            </a:pPr>
            <a:r>
              <a:rPr lang="pt-BR" sz="2500" dirty="0" smtClean="0"/>
              <a:t> Artigo 13.</a:t>
            </a:r>
          </a:p>
          <a:p>
            <a:endParaRPr lang="pt-BR" dirty="0" smtClean="0"/>
          </a:p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214282" y="6072206"/>
            <a:ext cx="892971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pt-BR" sz="2500" dirty="0" smtClean="0"/>
              <a:t> § 2º do Artigo 5º.</a:t>
            </a:r>
          </a:p>
          <a:p>
            <a:endParaRPr lang="pt-BR" dirty="0" smtClean="0"/>
          </a:p>
          <a:p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09355585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ACD8B63-3F53-DDF0-C472-3EDB732BC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5805" t="25391" r="34114" b="16897"/>
          <a:stretch>
            <a:fillRect/>
          </a:stretch>
        </p:blipFill>
        <p:spPr bwMode="auto">
          <a:xfrm>
            <a:off x="0" y="-24"/>
            <a:ext cx="450056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18667" t="29248" r="26298" b="10156"/>
          <a:stretch>
            <a:fillRect/>
          </a:stretch>
        </p:blipFill>
        <p:spPr bwMode="auto">
          <a:xfrm>
            <a:off x="0" y="3786190"/>
            <a:ext cx="478631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 l="21962" t="17578" r="26363" b="9179"/>
          <a:stretch>
            <a:fillRect/>
          </a:stretch>
        </p:blipFill>
        <p:spPr bwMode="auto">
          <a:xfrm>
            <a:off x="4572000" y="-24"/>
            <a:ext cx="4572000" cy="37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 l="18668" t="18554" r="23655" b="10156"/>
          <a:stretch>
            <a:fillRect/>
          </a:stretch>
        </p:blipFill>
        <p:spPr bwMode="auto">
          <a:xfrm>
            <a:off x="4857752" y="3786191"/>
            <a:ext cx="428624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94455451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l="18118" t="15936" r="22035" b="8514"/>
          <a:stretch>
            <a:fillRect/>
          </a:stretch>
        </p:blipFill>
        <p:spPr bwMode="auto">
          <a:xfrm>
            <a:off x="214282" y="285752"/>
            <a:ext cx="8750708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A2DC87D5-65D6-F09D-149D-B4628223E5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58" y="-20362"/>
            <a:ext cx="9144000" cy="6878362"/>
          </a:xfrm>
          <a:prstGeom prst="rect">
            <a:avLst/>
          </a:prstGeom>
        </p:spPr>
      </p:pic>
      <p:pic>
        <p:nvPicPr>
          <p:cNvPr id="7" name="Imagem 6" descr="JP26 Logo 1 00.png">
            <a:extLst>
              <a:ext uri="{FF2B5EF4-FFF2-40B4-BE49-F238E27FC236}">
                <a16:creationId xmlns:a16="http://schemas.microsoft.com/office/drawing/2014/main" xmlns="" id="{8611AD80-0E64-8E5A-BE4B-A06CA34DD4A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24964" r="25107" b="53333"/>
          <a:stretch>
            <a:fillRect/>
          </a:stretch>
        </p:blipFill>
        <p:spPr>
          <a:xfrm>
            <a:off x="224488" y="176708"/>
            <a:ext cx="1836975" cy="1071569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D09BBDDF-1D5A-E824-8C2A-2CF2C5250A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8711" y="3933056"/>
            <a:ext cx="8106486" cy="266429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3CAEAD91-A3B5-2241-FC16-DFBC246C3E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0496" y="2060848"/>
            <a:ext cx="2577968" cy="124341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xmlns="" id="{7B77E585-CBB5-B1C4-78D5-A668698444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3086" y="2061135"/>
            <a:ext cx="2669641" cy="1344149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xmlns="" id="{991A88ED-AA5E-1BEC-6DA5-13205AC257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576" y="2060848"/>
            <a:ext cx="2558522" cy="1344149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7A14AFF3-C9F1-6CEF-7066-FE46FAFD7415}"/>
              </a:ext>
            </a:extLst>
          </p:cNvPr>
          <p:cNvSpPr txBox="1"/>
          <p:nvPr/>
        </p:nvSpPr>
        <p:spPr>
          <a:xfrm>
            <a:off x="2609620" y="454233"/>
            <a:ext cx="5929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002060"/>
                </a:solidFill>
                <a:latin typeface="Freestyle Script" panose="030804020302050B0404" pitchFamily="66" charset="0"/>
              </a:rPr>
              <a:t>Nossa Linha do Tempo...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9295EC6-3257-47D9-A7E2-7CDCBDCB2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20F2067B-A32C-73D6-2D54-F97AFCEC0B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m 4" descr="JP26 Logo 1 00.png">
            <a:extLst>
              <a:ext uri="{FF2B5EF4-FFF2-40B4-BE49-F238E27FC236}">
                <a16:creationId xmlns:a16="http://schemas.microsoft.com/office/drawing/2014/main" xmlns="" id="{ACB9112C-4325-11C7-B4E4-36310DD57DE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5306" y="477856"/>
            <a:ext cx="4433387" cy="276689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89669F58-227D-DB7D-E672-097973CDF8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7445" y="3613246"/>
            <a:ext cx="4029108" cy="86338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76BAE0F3-44FF-D1AC-3BBD-5D61C0654542}"/>
              </a:ext>
            </a:extLst>
          </p:cNvPr>
          <p:cNvSpPr txBox="1"/>
          <p:nvPr/>
        </p:nvSpPr>
        <p:spPr>
          <a:xfrm>
            <a:off x="1195628" y="4853534"/>
            <a:ext cx="7019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O PAPEL DA ESCOLA NA FORMAÇÃO INTEGRAL HUMANA DO ESTUDANTE</a:t>
            </a:r>
          </a:p>
        </p:txBody>
      </p:sp>
    </p:spTree>
    <p:extLst>
      <p:ext uri="{BB962C8B-B14F-4D97-AF65-F5344CB8AC3E}">
        <p14:creationId xmlns:p14="http://schemas.microsoft.com/office/powerpoint/2010/main" xmlns="" val="200615124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DDC53A-2715-A7F5-487C-9A9657460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792AAAC4-F586-E1AA-1839-228E2FC19B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0FD0BC21-7925-647C-CB86-A029B7E4F6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908720"/>
            <a:ext cx="6935441" cy="432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355585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DDC53A-2715-A7F5-487C-9A9657460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792AAAC4-F586-E1AA-1839-228E2FC19B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71472" y="1714488"/>
            <a:ext cx="8072494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873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8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galoo" pitchFamily="66" charset="0"/>
                <a:ea typeface="Calibri" pitchFamily="34" charset="0"/>
                <a:cs typeface="Times New Roman" pitchFamily="18" charset="0"/>
              </a:rPr>
              <a:t>"Ouvi uma voz que dizia:</a:t>
            </a:r>
          </a:p>
          <a:p>
            <a:pPr marR="0" lvl="0" indent="873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galoo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pt-BR" sz="48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galoo" pitchFamily="66" charset="0"/>
                <a:ea typeface="Calibri" pitchFamily="34" charset="0"/>
                <a:cs typeface="Times New Roman" pitchFamily="18" charset="0"/>
              </a:rPr>
              <a:t>“Reaja! Você pode! Você consegue! No fim da escada, a vista é linda!“</a:t>
            </a:r>
            <a:endParaRPr kumimoji="0" lang="pt-BR" sz="4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857520" y="4688341"/>
            <a:ext cx="571500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5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Maria Cristina da Silva Roriz</a:t>
            </a:r>
            <a:endParaRPr lang="pt-BR" sz="3500" dirty="0" smtClean="0">
              <a:latin typeface="Arial" pitchFamily="34" charset="0"/>
              <a:cs typeface="Arial" pitchFamily="34" charset="0"/>
            </a:endParaRPr>
          </a:p>
          <a:p>
            <a:pPr lvl="0" indent="449263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35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Volta Redonda RJ (2003)</a:t>
            </a:r>
            <a:endParaRPr lang="pt-BR" sz="35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25805" t="21484" r="26427" b="65820"/>
          <a:stretch>
            <a:fillRect/>
          </a:stretch>
        </p:blipFill>
        <p:spPr bwMode="auto">
          <a:xfrm>
            <a:off x="384634" y="357167"/>
            <a:ext cx="525893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 descr="C:\Users\User\Desktop\ABL.jpg"/>
          <p:cNvPicPr>
            <a:picLocks noChangeAspect="1" noChangeArrowheads="1"/>
          </p:cNvPicPr>
          <p:nvPr/>
        </p:nvPicPr>
        <p:blipFill>
          <a:blip r:embed="rId4"/>
          <a:srcRect t="24802" b="26284"/>
          <a:stretch>
            <a:fillRect/>
          </a:stretch>
        </p:blipFill>
        <p:spPr bwMode="auto">
          <a:xfrm>
            <a:off x="5715008" y="298238"/>
            <a:ext cx="3331554" cy="9161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9355585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DDC53A-2715-A7F5-487C-9A9657460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792AAAC4-F586-E1AA-1839-228E2FC19B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42910" y="285728"/>
            <a:ext cx="8001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rgbClr val="003618"/>
                </a:solidFill>
              </a:rPr>
              <a:t>Discutindo Entendimentos</a:t>
            </a:r>
            <a:endParaRPr lang="pt-BR" sz="5600" b="1" dirty="0">
              <a:solidFill>
                <a:srgbClr val="003618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28596" y="2214554"/>
            <a:ext cx="850112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Qual a importância em propor para a turma atividades desafiadoras que se relacionam  com os objetivos de aprendizagens?</a:t>
            </a:r>
            <a:endParaRPr kumimoji="0" lang="pt-B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355585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DDC53A-2715-A7F5-487C-9A9657460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792AAAC4-F586-E1AA-1839-228E2FC19B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85784" y="0"/>
            <a:ext cx="9429784" cy="7072338"/>
          </a:xfrm>
          <a:prstGeom prst="rect">
            <a:avLst/>
          </a:prstGeom>
        </p:spPr>
      </p:pic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14282" y="214290"/>
            <a:ext cx="8715436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Como se pode descrever o perfil de Antônio, nos diferentes momentos de cada acontecimento?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rgbClr val="00482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1 -  Quando a Professora apresentou a proposta à turma.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rgbClr val="00482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2 - Em relação à presença dele no fundo da sala, em todos os ensaios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rgbClr val="00482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3 - Após a turma aceitar participar do desafio proposto.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4 - A presença dele e o comportamento durante a excursão à favela.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rgbClr val="00482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5 – O cuidado demonstrado com a professora e as palavras dirigidas.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6 - O comportamento dele em não ajudar nos ensaios.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7 - A</a:t>
            </a:r>
            <a:r>
              <a:rPr kumimoji="0" lang="pt-BR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decisão de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aceitar substituir o colega que faria a base principal do jogral, no dia da apresentação oficial.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i="0" u="none" strike="noStrike" cap="none" normalizeH="0" baseline="0" dirty="0" smtClean="0">
                <a:ln>
                  <a:noFill/>
                </a:ln>
                <a:solidFill>
                  <a:srgbClr val="00482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8 - A performance e o desempenho no palco durante a apresentação oficial.</a:t>
            </a:r>
            <a:endParaRPr kumimoji="0" lang="pt-BR" sz="2400" i="0" u="none" strike="noStrike" cap="none" normalizeH="0" baseline="0" dirty="0" smtClean="0">
              <a:ln>
                <a:noFill/>
              </a:ln>
              <a:solidFill>
                <a:srgbClr val="00482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355585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2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72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DDC53A-2715-A7F5-487C-9A9657460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792AAAC4-F586-E1AA-1839-228E2FC19B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428596" y="1285860"/>
            <a:ext cx="842968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Como </a:t>
            </a:r>
            <a:r>
              <a:rPr lang="pt-BR" sz="35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agir diante de </a:t>
            </a:r>
            <a:r>
              <a:rPr kumimoji="0" lang="pt-B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alunos aparentemente desmotivados, que não demonstram dedicação aos estudos, e inicialmente têm grande</a:t>
            </a:r>
            <a:r>
              <a:rPr kumimoji="0" lang="pt-BR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t-B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risco</a:t>
            </a:r>
            <a:r>
              <a:rPr kumimoji="0" lang="pt-BR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t-B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</a:t>
            </a:r>
            <a:r>
              <a:rPr kumimoji="0" lang="pt-BR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t-B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evasão</a:t>
            </a:r>
            <a:r>
              <a:rPr kumimoji="0" lang="pt-BR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t-B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escolar</a:t>
            </a:r>
            <a:r>
              <a:rPr kumimoji="0" lang="pt-BR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t-B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ou reprovação?</a:t>
            </a:r>
            <a:endParaRPr kumimoji="0" lang="pt-BR" sz="3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355585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DDC53A-2715-A7F5-487C-9A9657460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792AAAC4-F586-E1AA-1839-228E2FC19B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4"/>
            <a:ext cx="9144000" cy="6858000"/>
          </a:xfrm>
          <a:prstGeom prst="rect">
            <a:avLst/>
          </a:prstGeom>
        </p:spPr>
      </p:pic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571472" y="1643050"/>
            <a:ext cx="835824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 que maneira as vivências do cotidiano e o conhecimento sobre o meio em que o aluno vive, podem contribuir com a aprendizagem e o sucesso na escola?</a:t>
            </a:r>
            <a:endParaRPr kumimoji="0" lang="pt-BR" sz="3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355585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DDC53A-2715-A7F5-487C-9A9657460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792AAAC4-F586-E1AA-1839-228E2FC19B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4"/>
            <a:ext cx="9144000" cy="6858000"/>
          </a:xfrm>
          <a:prstGeom prst="rect">
            <a:avLst/>
          </a:prstGeom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571472" y="1571612"/>
            <a:ext cx="8286808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Qual lição deixa essa história real, vencedora do Concurso “A Vida da Palavra”, premiada no Concurso Professor Nota 10?</a:t>
            </a:r>
            <a:endParaRPr kumimoji="0" lang="pt-BR" sz="3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355585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DDC53A-2715-A7F5-487C-9A9657460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792AAAC4-F586-E1AA-1839-228E2FC19B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0FD0BC21-7925-647C-CB86-A029B7E4F6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2976" y="285728"/>
            <a:ext cx="6935441" cy="4328132"/>
          </a:xfrm>
          <a:prstGeom prst="rect">
            <a:avLst/>
          </a:prstGeom>
        </p:spPr>
      </p:pic>
      <p:pic>
        <p:nvPicPr>
          <p:cNvPr id="4" name="Imagem 3" descr="C:\Users\Usuário\Desktop\LOGO 01 2025 - ANGUERA EM COREL.png"/>
          <p:cNvPicPr/>
          <p:nvPr/>
        </p:nvPicPr>
        <p:blipFill>
          <a:blip r:embed="rId4" cstate="print"/>
          <a:srcRect r="1478"/>
          <a:stretch>
            <a:fillRect/>
          </a:stretch>
        </p:blipFill>
        <p:spPr bwMode="auto">
          <a:xfrm>
            <a:off x="1785918" y="5286388"/>
            <a:ext cx="528641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9355585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489</TotalTime>
  <Words>516</Words>
  <Application>Microsoft Office PowerPoint</Application>
  <PresentationFormat>Apresentação na tela (4:3)</PresentationFormat>
  <Paragraphs>67</Paragraphs>
  <Slides>22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  <vt:variant>
        <vt:lpstr>Apresentações personalizadas</vt:lpstr>
      </vt:variant>
      <vt:variant>
        <vt:i4>1</vt:i4>
      </vt:variant>
    </vt:vector>
  </HeadingPairs>
  <TitlesOfParts>
    <vt:vector size="24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Apresentação personalizada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SEC-EDUCAÇÃO</dc:creator>
  <cp:lastModifiedBy>User</cp:lastModifiedBy>
  <cp:revision>73</cp:revision>
  <dcterms:created xsi:type="dcterms:W3CDTF">2026-01-16T11:42:07Z</dcterms:created>
  <dcterms:modified xsi:type="dcterms:W3CDTF">2026-01-19T14:16:04Z</dcterms:modified>
</cp:coreProperties>
</file>